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3" r:id="rId1"/>
  </p:sldMasterIdLst>
  <p:notesMasterIdLst>
    <p:notesMasterId r:id="rId15"/>
  </p:notesMasterIdLst>
  <p:sldIdLst>
    <p:sldId id="270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Merriweather Bold" panose="020B0604020202020204" charset="0"/>
      <p:bold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71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93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6736" y="910742"/>
            <a:ext cx="12070080" cy="427939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96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061" y="5346744"/>
            <a:ext cx="12070080" cy="13716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880" cap="all" spc="240" baseline="0">
                <a:solidFill>
                  <a:schemeClr val="tx2"/>
                </a:solidFill>
                <a:latin typeface="+mj-lt"/>
              </a:defRPr>
            </a:lvl1pPr>
            <a:lvl2pPr marL="548640" indent="0" algn="ctr">
              <a:buNone/>
              <a:defRPr sz="2880"/>
            </a:lvl2pPr>
            <a:lvl3pPr marL="1097280" indent="0" algn="ctr">
              <a:buNone/>
              <a:defRPr sz="288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449190" y="5212080"/>
            <a:ext cx="118506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45564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3949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97734"/>
            <a:ext cx="3154680" cy="69089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97734"/>
            <a:ext cx="9281160" cy="6908906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1278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131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406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295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53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162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0538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447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58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6139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776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020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47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910742"/>
            <a:ext cx="12070080" cy="427939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9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5343754"/>
            <a:ext cx="12070080" cy="13716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80" cap="all" spc="240" baseline="0">
                <a:solidFill>
                  <a:schemeClr val="tx2"/>
                </a:solidFill>
                <a:latin typeface="+mj-lt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449190" y="5212080"/>
            <a:ext cx="118506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5927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6735" y="2214881"/>
            <a:ext cx="5925312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1504" y="2214882"/>
            <a:ext cx="5925312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1182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215263"/>
            <a:ext cx="5925312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6736" y="3098801"/>
            <a:ext cx="5925312" cy="4053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61504" y="2215263"/>
            <a:ext cx="5925312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1504" y="3098801"/>
            <a:ext cx="5925312" cy="4053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8080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105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00646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" y="0"/>
            <a:ext cx="4860949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848085" y="0"/>
            <a:ext cx="76810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713231"/>
            <a:ext cx="3840480" cy="2743200"/>
          </a:xfrm>
        </p:spPr>
        <p:txBody>
          <a:bodyPr anchor="b">
            <a:norm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720" y="877824"/>
            <a:ext cx="7790688" cy="6309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3511296"/>
            <a:ext cx="3840480" cy="405494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8614" y="7751743"/>
            <a:ext cx="3142212" cy="438150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60720" y="7751743"/>
            <a:ext cx="5577840" cy="4381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293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943600"/>
            <a:ext cx="1462659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9" y="5898091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6089904"/>
            <a:ext cx="12135917" cy="987552"/>
          </a:xfrm>
        </p:spPr>
        <p:txBody>
          <a:bodyPr lIns="91440" tIns="0" rIns="91440" bIns="0" anchor="b">
            <a:no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" y="0"/>
            <a:ext cx="14630382" cy="5898091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840">
                <a:solidFill>
                  <a:schemeClr val="bg1"/>
                </a:solidFill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6736" y="7088428"/>
            <a:ext cx="12135917" cy="71323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720"/>
              </a:spcAft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131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80960"/>
            <a:ext cx="1463040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7601179"/>
            <a:ext cx="14630401" cy="79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214881"/>
            <a:ext cx="12070080" cy="48280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6737" y="7751743"/>
            <a:ext cx="29667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3422" y="7751743"/>
            <a:ext cx="578736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80550" y="7751743"/>
            <a:ext cx="157443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432238" y="2085414"/>
            <a:ext cx="1196035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23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</p:sldLayoutIdLst>
  <p:hf sldNum="0" hdr="0" ftr="0" dt="0"/>
  <p:txStyles>
    <p:titleStyle>
      <a:lvl1pPr algn="l" defTabSz="1097280" rtl="0" eaLnBrk="1" latinLnBrk="0" hangingPunct="1">
        <a:lnSpc>
          <a:spcPct val="85000"/>
        </a:lnSpc>
        <a:spcBef>
          <a:spcPct val="0"/>
        </a:spcBef>
        <a:buNone/>
        <a:defRPr sz="5760" kern="1200" spc="-6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9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60858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0314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99770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19226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2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56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0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4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17CD9-B521-47F2-8F7B-0D474235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773" y="0"/>
            <a:ext cx="9348395" cy="1482685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D2599229-844A-449D-9ACE-14211EB11446}"/>
              </a:ext>
            </a:extLst>
          </p:cNvPr>
          <p:cNvSpPr/>
          <p:nvPr/>
        </p:nvSpPr>
        <p:spPr>
          <a:xfrm>
            <a:off x="1337342" y="2124635"/>
            <a:ext cx="8721057" cy="1063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Employee Attrition Prediction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E97B0-C581-45C5-8506-1667C428AD16}"/>
              </a:ext>
            </a:extLst>
          </p:cNvPr>
          <p:cNvSpPr txBox="1"/>
          <p:nvPr/>
        </p:nvSpPr>
        <p:spPr>
          <a:xfrm>
            <a:off x="1473067" y="3417127"/>
            <a:ext cx="35449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Prakhar Rai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Prakhar Tiwari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Prajesh Singh Meena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Krrish Kumar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Hemang Singh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Divyansh Yadav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Employee Attrition, Churn, and Turnover: What's the Difference?">
            <a:extLst>
              <a:ext uri="{FF2B5EF4-FFF2-40B4-BE49-F238E27FC236}">
                <a16:creationId xmlns:a16="http://schemas.microsoft.com/office/drawing/2014/main" id="{908B6AEA-03BF-4AEF-9197-6BD37054F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468" y="3091843"/>
            <a:ext cx="6723529" cy="37819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2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13748" y="1304807"/>
            <a:ext cx="59014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Performance Metrics</a:t>
            </a:r>
            <a:endParaRPr lang="en-US" sz="4450" dirty="0"/>
          </a:p>
        </p:txBody>
      </p:sp>
      <p:sp>
        <p:nvSpPr>
          <p:cNvPr id="17" name="Shape 14"/>
          <p:cNvSpPr/>
          <p:nvPr/>
        </p:nvSpPr>
        <p:spPr>
          <a:xfrm>
            <a:off x="6287810" y="5018246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6280190" y="593133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797A26-0FE8-0688-1D6C-CF034854A7CE}"/>
              </a:ext>
            </a:extLst>
          </p:cNvPr>
          <p:cNvSpPr/>
          <p:nvPr/>
        </p:nvSpPr>
        <p:spPr>
          <a:xfrm>
            <a:off x="1255968" y="2382131"/>
            <a:ext cx="5901452" cy="5000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84A5C81-0C48-971C-9359-BFCCF73DA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418" y="3342442"/>
            <a:ext cx="7991475" cy="33147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FDC0075-FFB3-9397-2AE3-4CD88860D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420" y="2382131"/>
            <a:ext cx="6448425" cy="5000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46946" y="12171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Output and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346946" y="2853138"/>
            <a:ext cx="6223746" cy="2531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attrition drivers identified: overtime, low income, and low job satisfaction. A confusion matrix validates prediction quality. Bar charts visualize feature-based attrition, providing actionable insights for HR.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625CD-368E-FEA9-3034-57600B93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389" y="2328333"/>
            <a:ext cx="6540677" cy="4621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2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Business Impact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51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09373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129093"/>
            <a:ext cx="231100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Early Identification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973842"/>
            <a:ext cx="231100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at-risk employees proactively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125397" y="5051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467" y="509373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862513" y="5129093"/>
            <a:ext cx="231100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Informed Decisions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862513" y="5973842"/>
            <a:ext cx="23110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data-driven HR strategies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457003" y="5051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2074" y="509373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194119" y="5129093"/>
            <a:ext cx="23110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Cost Reduction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194119" y="5619512"/>
            <a:ext cx="23110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Lower turnover and training expenses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10788610" y="5051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3680" y="5093732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1525726" y="5129093"/>
            <a:ext cx="231100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Improved Engagement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1525726" y="5973842"/>
            <a:ext cx="23110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Boost employee satisfaction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8237"/>
            <a:ext cx="101718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Limitations &amp; 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7177"/>
            <a:ext cx="3090624" cy="2039422"/>
          </a:xfrm>
          <a:prstGeom prst="roundRect">
            <a:avLst>
              <a:gd name="adj" fmla="val 4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71611"/>
            <a:ext cx="26217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Dataset Limitations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6116360"/>
            <a:ext cx="26217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Single-company data, potential biases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11228" y="5037177"/>
            <a:ext cx="3090624" cy="2039422"/>
          </a:xfrm>
          <a:prstGeom prst="roundRect">
            <a:avLst>
              <a:gd name="adj" fmla="val 4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345662" y="5271611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Diverse Datasets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345662" y="5762030"/>
            <a:ext cx="26217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larger, varied data sources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667" y="5037177"/>
            <a:ext cx="3090624" cy="2039422"/>
          </a:xfrm>
          <a:prstGeom prst="roundRect">
            <a:avLst>
              <a:gd name="adj" fmla="val 4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63101" y="5271611"/>
            <a:ext cx="26217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Real-time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663101" y="6116360"/>
            <a:ext cx="26217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Embed predictions in HR systems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746105" y="5037177"/>
            <a:ext cx="3090624" cy="2039422"/>
          </a:xfrm>
          <a:prstGeom prst="roundRect">
            <a:avLst>
              <a:gd name="adj" fmla="val 4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980539" y="5271611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980539" y="5762030"/>
            <a:ext cx="26217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advanced models for accuracy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64321" y="1136928"/>
            <a:ext cx="5414963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364322" y="2351008"/>
            <a:ext cx="9887258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employee turnover costs companies significantly: increased hiring expenses, workflow disruptions, and low morale. Predicting attrition is key.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498455" y="4839177"/>
            <a:ext cx="2562224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Challenges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364322" y="5572567"/>
            <a:ext cx="5955312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turnover costs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364322" y="5994763"/>
            <a:ext cx="5955312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Disrupted workflows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364322" y="6416959"/>
            <a:ext cx="5955312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team morale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587021" y="4839177"/>
            <a:ext cx="2562224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Our Goal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7587021" y="5572567"/>
            <a:ext cx="595531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an ML system to predict at-risk employees, enabling HR to take preventive action.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04092" y="6717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Introduction to Attrition Prediction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1530906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What is Attrition?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1530906" y="3863816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Employees voluntarily leaving the organization.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5450919" y="33733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Contributing Factors</a:t>
            </a:r>
            <a:endParaRPr lang="en-US" sz="3200" dirty="0"/>
          </a:p>
        </p:txBody>
      </p:sp>
      <p:sp>
        <p:nvSpPr>
          <p:cNvPr id="11" name="Text 6"/>
          <p:cNvSpPr/>
          <p:nvPr/>
        </p:nvSpPr>
        <p:spPr>
          <a:xfrm>
            <a:off x="5450919" y="421814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Job dissatisfaction, low income, work-life imbalance.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530906" y="5838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ML Role</a:t>
            </a:r>
            <a:endParaRPr lang="en-US" sz="3200" dirty="0"/>
          </a:p>
        </p:txBody>
      </p:sp>
      <p:sp>
        <p:nvSpPr>
          <p:cNvPr id="15" name="Text 9"/>
          <p:cNvSpPr/>
          <p:nvPr/>
        </p:nvSpPr>
        <p:spPr>
          <a:xfrm>
            <a:off x="1530906" y="6328767"/>
            <a:ext cx="6819423" cy="886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historical data, predict attrition, retain talent.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08913" y="12536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1530906" y="2660452"/>
            <a:ext cx="210047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Identify Key Factors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1530905" y="3859530"/>
            <a:ext cx="251306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 drivers of employee attrition.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6006461" y="2639922"/>
            <a:ext cx="270987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Build Accurate ML Model</a:t>
            </a:r>
            <a:endParaRPr lang="en-US" sz="3200" dirty="0"/>
          </a:p>
        </p:txBody>
      </p:sp>
      <p:sp>
        <p:nvSpPr>
          <p:cNvPr id="11" name="Text 6"/>
          <p:cNvSpPr/>
          <p:nvPr/>
        </p:nvSpPr>
        <p:spPr>
          <a:xfrm>
            <a:off x="6006460" y="3839000"/>
            <a:ext cx="251306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 precise prediction system.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0069423" y="2644611"/>
            <a:ext cx="270987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Evaluate Model Metrics</a:t>
            </a:r>
            <a:endParaRPr lang="en-US" sz="3200" dirty="0"/>
          </a:p>
        </p:txBody>
      </p:sp>
      <p:sp>
        <p:nvSpPr>
          <p:cNvPr id="15" name="Text 9"/>
          <p:cNvSpPr/>
          <p:nvPr/>
        </p:nvSpPr>
        <p:spPr>
          <a:xfrm>
            <a:off x="10069423" y="3843689"/>
            <a:ext cx="27098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 performance with suitable metrics.</a:t>
            </a:r>
            <a:endParaRPr lang="en-US" sz="2400" dirty="0"/>
          </a:p>
        </p:txBody>
      </p:sp>
      <p:sp>
        <p:nvSpPr>
          <p:cNvPr id="18" name="Text 11"/>
          <p:cNvSpPr/>
          <p:nvPr/>
        </p:nvSpPr>
        <p:spPr>
          <a:xfrm>
            <a:off x="1530906" y="5842635"/>
            <a:ext cx="37424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Provide Retention Insights</a:t>
            </a:r>
            <a:endParaRPr lang="en-US" sz="3200" dirty="0"/>
          </a:p>
        </p:txBody>
      </p:sp>
      <p:sp>
        <p:nvSpPr>
          <p:cNvPr id="19" name="Text 12"/>
          <p:cNvSpPr/>
          <p:nvPr/>
        </p:nvSpPr>
        <p:spPr>
          <a:xfrm>
            <a:off x="1530906" y="63330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 strategies to improve employee retention.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5687" y="1376303"/>
            <a:ext cx="70645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Preprocessing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825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6250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660452"/>
            <a:ext cx="159269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Handle Missing Values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859530"/>
            <a:ext cx="15926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Checked and imputed missing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893493" y="25825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978563" y="26250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9630608" y="2660452"/>
            <a:ext cx="159269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Encode Categorical Data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630608" y="3859530"/>
            <a:ext cx="15926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Label Encoding and One-Hot Encoding.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1506795" y="25825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591865" y="26250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2243911" y="2660452"/>
            <a:ext cx="159269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Scale Numerical Data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2243911" y="3859530"/>
            <a:ext cx="15926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StandardScaler for uniformity.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57647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80727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5842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Split Data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63330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80% training, 20% testing sets.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28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524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IBM HR Analytics Employee Attrition Dataset from Kaggle.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070503"/>
            <a:ext cx="3664863" cy="2206585"/>
          </a:xfrm>
          <a:prstGeom prst="roundRect">
            <a:avLst>
              <a:gd name="adj" fmla="val 431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33049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Records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379535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~1470 employee entries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070503"/>
            <a:ext cx="3664863" cy="2206585"/>
          </a:xfrm>
          <a:prstGeom prst="roundRect">
            <a:avLst>
              <a:gd name="adj" fmla="val 431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301" y="33049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301" y="379535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Age, Monthly Income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06301" y="4237553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Job Role, Overtime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406301" y="4679752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Satisfaction, etc.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50390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14624" y="5738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Target Variable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14624" y="622875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Attrition (Yes/No)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78505" y="1264325"/>
            <a:ext cx="96369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Feature Selection and Engineering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793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221831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257193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Remove Irrelevant Columns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101941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Eliminated Employee ID and similar.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31793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63" y="3221831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3008" y="3257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Correlation Matrix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73008" y="3747611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important features.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77995" y="31793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65" y="3221831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5111" y="3257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Overtime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15111" y="3747611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 impact on attrition.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52813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323880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30906" y="5359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Job Satisfaction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530906" y="584966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Crucial for employee retention.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457003" y="52813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074" y="5323880"/>
            <a:ext cx="340162" cy="42529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194119" y="5359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Monthly Income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8194119" y="584966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Financial factors play a role.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5867"/>
            <a:ext cx="7163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Methodology: ML Models</a:t>
            </a:r>
            <a:endParaRPr lang="en-US" sz="4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357080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3150870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3995618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Baseline classification model.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2357080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93493" y="315087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Decision Tree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893493" y="3641288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Tree-based classification.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2357080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06795" y="315087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06795" y="3641288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Ensemble of decision trees.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175052"/>
            <a:ext cx="566976" cy="56697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280190" y="5968841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Support Vector Machine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6280190" y="681359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Effective for complex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Model Training &amp; Evaluation Process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450783"/>
            <a:ext cx="30480" cy="5085636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69069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49328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Train Models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301906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80% of the dataset.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760012" y="407550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878104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Test Performance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669411" y="440388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Evaluated on 20% of data.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760012" y="546032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16" name="Shape 11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262920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5298281"/>
            <a:ext cx="34268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Hyperparameter Tuning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69411" y="578870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GridSearchCV for optimization.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6760012" y="684514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21" name="Shape 15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647736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69411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Cross-Validation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7669411" y="717351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Applied to avoid overfitting.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</TotalTime>
  <Words>458</Words>
  <Application>Microsoft Office PowerPoint</Application>
  <PresentationFormat>Custom</PresentationFormat>
  <Paragraphs>116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 Light</vt:lpstr>
      <vt:lpstr>Times New Roman</vt:lpstr>
      <vt:lpstr>Open Sans</vt:lpstr>
      <vt:lpstr>Calibri</vt:lpstr>
      <vt:lpstr>Merriweather Bold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Krrish Kumar</cp:lastModifiedBy>
  <cp:revision>3</cp:revision>
  <dcterms:created xsi:type="dcterms:W3CDTF">2025-05-27T08:46:17Z</dcterms:created>
  <dcterms:modified xsi:type="dcterms:W3CDTF">2025-05-27T09:54:02Z</dcterms:modified>
</cp:coreProperties>
</file>